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97" r:id="rId18"/>
    <p:sldId id="271" r:id="rId19"/>
    <p:sldId id="299" r:id="rId20"/>
    <p:sldId id="300" r:id="rId21"/>
    <p:sldId id="301" r:id="rId22"/>
    <p:sldId id="302" r:id="rId23"/>
    <p:sldId id="274" r:id="rId24"/>
    <p:sldId id="272" r:id="rId25"/>
    <p:sldId id="275" r:id="rId26"/>
    <p:sldId id="276" r:id="rId27"/>
    <p:sldId id="277" r:id="rId28"/>
    <p:sldId id="278" r:id="rId29"/>
    <p:sldId id="279" r:id="rId30"/>
    <p:sldId id="282" r:id="rId31"/>
    <p:sldId id="284" r:id="rId32"/>
    <p:sldId id="285" r:id="rId33"/>
    <p:sldId id="287" r:id="rId34"/>
    <p:sldId id="288" r:id="rId35"/>
    <p:sldId id="289" r:id="rId36"/>
    <p:sldId id="292" r:id="rId37"/>
    <p:sldId id="293" r:id="rId38"/>
    <p:sldId id="294" r:id="rId39"/>
    <p:sldId id="295" r:id="rId40"/>
    <p:sldId id="296" r:id="rId41"/>
    <p:sldId id="291" r:id="rId42"/>
    <p:sldId id="290" r:id="rId43"/>
  </p:sldIdLst>
  <p:sldSz cx="12192000" cy="6858000"/>
  <p:notesSz cx="6858000" cy="9144000"/>
  <p:embeddedFontLst>
    <p:embeddedFont>
      <p:font typeface="Avenir LT Std 55 Roman" panose="020B050302020302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AvenirNext LT Pro Regular" panose="020B0504020202020204" pitchFamily="34" charset="0"/>
      <p:regular r:id="rId52"/>
      <p:bold r:id="rId53"/>
      <p:italic r:id="rId54"/>
      <p:boldItalic r:id="rId55"/>
    </p:embeddedFont>
    <p:embeddedFont>
      <p:font typeface="AvenirNext LT Pro UltLight" panose="020B0303020202020204" pitchFamily="34" charset="0"/>
      <p:regular r:id="rId56"/>
      <p:italic r:id="rId57"/>
    </p:embeddedFont>
    <p:embeddedFont>
      <p:font typeface="Avenir 65" pitchFamily="50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Calibri Light" panose="020F0302020204030204" pitchFamily="34" charset="0"/>
      <p:regular r:id="rId61"/>
      <p: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9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00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62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7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8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4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9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1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08E01-E5E2-41AF-8C71-EDFCB8421132}" type="datetimeFigureOut">
              <a:rPr lang="en-US" smtClean="0"/>
              <a:t>2014-06-10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599EC-6DC4-4AF3-AD03-F6253E6C4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58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AvenirNext LT Pro UltLight" panose="020B0303020202020204" pitchFamily="34" charset="0"/>
              </a:rPr>
              <a:t>Tetranucleotide Usage in Mycobacteriophage Genomes </a:t>
            </a:r>
            <a:endParaRPr lang="en-US" dirty="0">
              <a:latin typeface="AvenirNext LT Pro UltLight" panose="020B03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>
                <a:latin typeface="AvenirNext LT Pro UltLight" panose="020B0303020202020204" pitchFamily="34" charset="0"/>
              </a:rPr>
              <a:t>alignment-free </a:t>
            </a:r>
            <a:r>
              <a:rPr lang="en-US" sz="2000" dirty="0">
                <a:latin typeface="AvenirNext LT Pro UltLight" panose="020B0303020202020204" pitchFamily="34" charset="0"/>
              </a:rPr>
              <a:t>methods to cluster phage and infer evolutionary relationships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4703544"/>
            <a:ext cx="8843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 smtClean="0">
                <a:latin typeface="Avenir LT Std 55 Roman" panose="020B0503020203020204" pitchFamily="34" charset="0"/>
              </a:rPr>
              <a:t>CHEN YE</a:t>
            </a:r>
            <a:r>
              <a:rPr lang="en-US" cap="small" dirty="0">
                <a:latin typeface="AvenirNext LT Pro UltLight" panose="020B0303020202020204" pitchFamily="34" charset="0"/>
              </a:rPr>
              <a:t> 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benjamin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siranosian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emma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herold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minjae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kwon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sudheesha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perera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edward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williams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sarah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taylor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|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christopher</a:t>
            </a:r>
            <a:r>
              <a:rPr lang="en-US" cap="small" dirty="0" smtClean="0">
                <a:latin typeface="AvenirNext LT Pro UltLight" panose="020B0303020202020204" pitchFamily="34" charset="0"/>
              </a:rPr>
              <a:t> </a:t>
            </a:r>
            <a:r>
              <a:rPr lang="en-US" cap="small" dirty="0" err="1" smtClean="0">
                <a:latin typeface="AvenirNext LT Pro UltLight" panose="020B0303020202020204" pitchFamily="34" charset="0"/>
              </a:rPr>
              <a:t>degraffenreid</a:t>
            </a:r>
            <a:endParaRPr lang="en-US" cap="small" dirty="0">
              <a:latin typeface="AvenirNext LT Pro UltLight" panose="020B03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5955903"/>
            <a:ext cx="884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small" dirty="0">
                <a:solidFill>
                  <a:srgbClr val="BE9518"/>
                </a:solidFill>
                <a:latin typeface="Avenir LT Std 55 Roman" panose="020B0503020203020204" pitchFamily="34" charset="0"/>
              </a:rPr>
              <a:t>a</a:t>
            </a:r>
            <a:r>
              <a:rPr lang="en-US" cap="small" dirty="0" smtClean="0">
                <a:solidFill>
                  <a:srgbClr val="BE9518"/>
                </a:solidFill>
                <a:latin typeface="Avenir LT Std 55 Roman" panose="020B0503020203020204" pitchFamily="34" charset="0"/>
              </a:rPr>
              <a:t>ll the things are preliminary + subject to change</a:t>
            </a:r>
            <a:endParaRPr lang="en-US" cap="small" dirty="0">
              <a:solidFill>
                <a:srgbClr val="BE9518"/>
              </a:solidFill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(normally, a pretty informative animation would be here)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but it’s not done yet :-(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34539"/>
            <a:ext cx="12191999" cy="6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4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77" y="-30481"/>
            <a:ext cx="9730846" cy="69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37" y="-30481"/>
            <a:ext cx="9730846" cy="6964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7" y="1232101"/>
            <a:ext cx="5180905" cy="37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19128" r="39096" b="35525"/>
          <a:stretch/>
        </p:blipFill>
        <p:spPr>
          <a:xfrm>
            <a:off x="-7620" y="-30481"/>
            <a:ext cx="12199620" cy="6899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635"/>
          <a:stretch/>
        </p:blipFill>
        <p:spPr>
          <a:xfrm>
            <a:off x="-7208520" y="91439"/>
            <a:ext cx="12009120" cy="93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2" t="47778" r="21997" b="6875"/>
          <a:stretch/>
        </p:blipFill>
        <p:spPr>
          <a:xfrm>
            <a:off x="-7620" y="-30481"/>
            <a:ext cx="12199620" cy="6899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27665" t="30144" r="34301" b="-30144"/>
          <a:stretch/>
        </p:blipFill>
        <p:spPr>
          <a:xfrm>
            <a:off x="-3771900" y="4137660"/>
            <a:ext cx="8535902" cy="6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5" t="4527" r="21943" b="62128"/>
          <a:stretch/>
        </p:blipFill>
        <p:spPr>
          <a:xfrm>
            <a:off x="-7620" y="-30481"/>
            <a:ext cx="12199620" cy="68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400"/>
            <a:ext cx="14668500" cy="7363888"/>
            <a:chOff x="0" y="-400"/>
            <a:chExt cx="19351200" cy="9714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200" y="0"/>
              <a:ext cx="3238100" cy="32381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200" y="3238100"/>
              <a:ext cx="3238100" cy="3238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13100" y="-400"/>
              <a:ext cx="3238100" cy="32381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9200" y="3237700"/>
              <a:ext cx="3238100" cy="3238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500" y="3237900"/>
              <a:ext cx="3238100" cy="32381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4300" y="0"/>
              <a:ext cx="3238100" cy="32381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6200"/>
              <a:ext cx="3238100" cy="3238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9200" y="0"/>
              <a:ext cx="3238100" cy="32381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5000" y="6476200"/>
              <a:ext cx="3238100" cy="3238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6600" y="6476200"/>
              <a:ext cx="3238100" cy="32381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6476200"/>
              <a:ext cx="3238100" cy="3238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900" y="6476200"/>
              <a:ext cx="3238100" cy="32381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100" y="3238100"/>
              <a:ext cx="3238100" cy="32381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38100"/>
              <a:ext cx="3238100" cy="32381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100" y="38300"/>
              <a:ext cx="3238100" cy="32381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238100" cy="323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8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181" y="1699971"/>
            <a:ext cx="3667637" cy="345805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5391149"/>
            <a:ext cx="10515600" cy="785813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(preliminary graphic)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3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venirNext LT Pro UltLight" panose="020B0303020202020204" pitchFamily="34" charset="0"/>
              </a:rPr>
              <a:t>Introduction + Background	</a:t>
            </a:r>
            <a:endParaRPr lang="en-US" dirty="0">
              <a:latin typeface="AvenirNext LT Pro UltLight" panose="020B0303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4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10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229000"/>
            <a:ext cx="6400000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TC6mers-1.pdf - Adobe Acrobat Pr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9" t="30987" r="25104" b="4990"/>
          <a:stretch/>
        </p:blipFill>
        <p:spPr>
          <a:xfrm>
            <a:off x="3829050" y="1333500"/>
            <a:ext cx="4533900" cy="4191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658100" y="4241800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7060" y="41656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Next LT Pro Regular" panose="020B0504020202020204" pitchFamily="34" charset="0"/>
              </a:rPr>
              <a:t>B3</a:t>
            </a:r>
            <a:endParaRPr lang="en-US" dirty="0">
              <a:solidFill>
                <a:srgbClr val="FF0000"/>
              </a:solidFill>
              <a:latin typeface="AvenirNext LT Pro Regular" panose="020B05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391149"/>
            <a:ext cx="10515600" cy="7858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smtClean="0">
                <a:latin typeface="AvenirNext LT Pro UltLight" panose="020B0303020202020204" pitchFamily="34" charset="0"/>
              </a:rPr>
              <a:t>(preliminary graphic)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460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B3 figures here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7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LT Pro UltLight" panose="020B0303020202020204" pitchFamily="34" charset="0"/>
              </a:rPr>
              <a:t>KNN Classifier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3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Correctly Classified Instances:</a:t>
            </a:r>
            <a:r>
              <a:rPr lang="en-US" sz="3200" dirty="0">
                <a:latin typeface="AvenirNext LT Pro UltLight" panose="020B0303020202020204" pitchFamily="34" charset="0"/>
              </a:rPr>
              <a:t> </a:t>
            </a:r>
            <a:r>
              <a:rPr lang="en-US" sz="3200" dirty="0" smtClean="0">
                <a:latin typeface="AvenirNext LT Pro UltLight" panose="020B0303020202020204" pitchFamily="34" charset="0"/>
              </a:rPr>
              <a:t>   641               98.0122% Incorrectly Classified Instances:   13                1.9878 %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102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LT Pro UltLight" panose="020B0303020202020204" pitchFamily="34" charset="0"/>
              </a:rPr>
              <a:t>Tetranucleotide Difference Index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4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(normally, a pretty informative animation would be here)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but it’s not done yet :-(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400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" sz="400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r>
                            <a:rPr lang="" sz="40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" sz="40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" sz="40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40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" sz="400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AvenirNext LT Pro UltLight" panose="020B0303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304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>
                <a:latin typeface="AvenirNext LT Pro UltLight" panose="020B0303020202020204" pitchFamily="34" charset="0"/>
              </a:rPr>
              <a:t>Construct phylogenetic tree</a:t>
            </a:r>
          </a:p>
          <a:p>
            <a:pPr>
              <a:lnSpc>
                <a:spcPct val="150000"/>
              </a:lnSpc>
            </a:pPr>
            <a:r>
              <a:rPr lang="en-US" sz="4400" dirty="0" smtClean="0">
                <a:latin typeface="AvenirNext LT Pro UltLight" panose="020B0303020202020204" pitchFamily="34" charset="0"/>
              </a:rPr>
              <a:t>Categorize phage into </a:t>
            </a:r>
            <a:r>
              <a:rPr lang="en-US" sz="4400" dirty="0" err="1" smtClean="0">
                <a:latin typeface="AvenirNext LT Pro UltLight" panose="020B0303020202020204" pitchFamily="34" charset="0"/>
              </a:rPr>
              <a:t>subclusters</a:t>
            </a:r>
            <a:endParaRPr lang="en-US" sz="4400" dirty="0" smtClean="0">
              <a:latin typeface="AvenirNext LT Pro UltLight" panose="020B03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400" dirty="0" smtClean="0">
                <a:latin typeface="AvenirNext LT Pro UltLight" panose="020B0303020202020204" pitchFamily="34" charset="0"/>
              </a:rPr>
              <a:t>Identify anomalies</a:t>
            </a:r>
            <a:endParaRPr lang="en-US" sz="44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8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7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8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685794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4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933450"/>
            <a:ext cx="4762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95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evidence of horizontal gene transfer?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81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1739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BLAST results: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7178" y="2065419"/>
            <a:ext cx="5717644" cy="2727163"/>
          </a:xfrm>
          <a:prstGeom prst="rect">
            <a:avLst/>
          </a:prstGeom>
          <a:noFill/>
          <a:ln>
            <a:noFill/>
          </a:ln>
        </p:spPr>
        <p:txBody>
          <a:bodyPr wrap="square" lIns="79507" tIns="39754" rIns="79507" bIns="39754" rtlCol="0">
            <a:spAutoFit/>
          </a:bodyPr>
          <a:lstStyle/>
          <a:p>
            <a:r>
              <a:rPr lang="en-US" sz="2800" dirty="0" smtClean="0">
                <a:latin typeface="Avenir 65" pitchFamily="50" charset="0"/>
              </a:rPr>
              <a:t>JoeDirt </a:t>
            </a:r>
            <a:r>
              <a:rPr lang="en-US" sz="2800" dirty="0" err="1" smtClean="0">
                <a:latin typeface="Avenir 65" pitchFamily="50" charset="0"/>
              </a:rPr>
              <a:t>gp</a:t>
            </a:r>
            <a:r>
              <a:rPr lang="en-US" sz="2800" dirty="0" smtClean="0">
                <a:latin typeface="Avenir 65" pitchFamily="50" charset="0"/>
              </a:rPr>
              <a:t> 130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65" pitchFamily="50" charset="0"/>
              </a:rPr>
              <a:t>Mycobacterium </a:t>
            </a:r>
            <a:r>
              <a:rPr lang="en-US" sz="2400" dirty="0" err="1" smtClean="0">
                <a:latin typeface="Avenir 65" pitchFamily="50" charset="0"/>
              </a:rPr>
              <a:t>abscessus</a:t>
            </a:r>
            <a:r>
              <a:rPr lang="en-US" sz="2400" dirty="0" smtClean="0">
                <a:latin typeface="Avenir 65" pitchFamily="50" charset="0"/>
              </a:rPr>
              <a:t> E </a:t>
            </a:r>
            <a:r>
              <a:rPr lang="en-US" sz="2400" dirty="0">
                <a:latin typeface="Avenir 65" pitchFamily="50" charset="0"/>
              </a:rPr>
              <a:t>= </a:t>
            </a:r>
            <a:r>
              <a:rPr lang="en-US" sz="2400" dirty="0" smtClean="0">
                <a:latin typeface="Avenir 65" pitchFamily="50" charset="0"/>
              </a:rPr>
              <a:t>2e-48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venir 65" pitchFamily="50" charset="0"/>
              </a:rPr>
              <a:t>Flavobacterium</a:t>
            </a:r>
            <a:r>
              <a:rPr lang="en-US" sz="2400" dirty="0" smtClean="0">
                <a:latin typeface="Avenir 65" pitchFamily="50" charset="0"/>
              </a:rPr>
              <a:t> </a:t>
            </a:r>
            <a:r>
              <a:rPr lang="en-US" sz="2400" dirty="0" err="1">
                <a:latin typeface="Avenir 65" pitchFamily="50" charset="0"/>
              </a:rPr>
              <a:t>psychrophilum</a:t>
            </a:r>
            <a:r>
              <a:rPr lang="en-US" sz="2400" dirty="0">
                <a:latin typeface="Avenir 65" pitchFamily="50" charset="0"/>
              </a:rPr>
              <a:t> </a:t>
            </a:r>
            <a:r>
              <a:rPr lang="en-US" sz="2400" dirty="0" smtClean="0">
                <a:latin typeface="Avenir 65" pitchFamily="50" charset="0"/>
              </a:rPr>
              <a:t>E=2e-28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venir 65" pitchFamily="50" charset="0"/>
              </a:rPr>
              <a:t>Streptomyces sp.  E = 4e-28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venir 65" pitchFamily="50" charset="0"/>
              </a:rPr>
              <a:t>Opitutaceae</a:t>
            </a:r>
            <a:r>
              <a:rPr lang="en-US" sz="2400" dirty="0" smtClean="0">
                <a:latin typeface="Avenir 65" pitchFamily="50" charset="0"/>
              </a:rPr>
              <a:t> </a:t>
            </a:r>
            <a:r>
              <a:rPr lang="en-US" sz="2400" dirty="0">
                <a:latin typeface="Avenir 65" pitchFamily="50" charset="0"/>
              </a:rPr>
              <a:t>bacterium </a:t>
            </a:r>
            <a:r>
              <a:rPr lang="en-US" sz="2400" dirty="0" smtClean="0">
                <a:latin typeface="Avenir 65" pitchFamily="50" charset="0"/>
              </a:rPr>
              <a:t>TAV1 </a:t>
            </a:r>
            <a:r>
              <a:rPr lang="en-US" sz="2400" b="1" dirty="0" smtClean="0">
                <a:latin typeface="Avenir 65" pitchFamily="50" charset="0"/>
              </a:rPr>
              <a:t>ATPase </a:t>
            </a:r>
            <a:r>
              <a:rPr lang="en-US" sz="2400" dirty="0" smtClean="0">
                <a:latin typeface="Avenir 65" pitchFamily="50" charset="0"/>
              </a:rPr>
              <a:t>E = 1e-23</a:t>
            </a:r>
            <a:endParaRPr lang="en-US" sz="2400" b="1" dirty="0" smtClean="0">
              <a:latin typeface="Avenir 65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400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some homology, but…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645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87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more likely: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2175" y="2163503"/>
            <a:ext cx="8387650" cy="3034939"/>
          </a:xfrm>
          <a:prstGeom prst="rect">
            <a:avLst/>
          </a:prstGeom>
          <a:noFill/>
          <a:ln>
            <a:noFill/>
          </a:ln>
        </p:spPr>
        <p:txBody>
          <a:bodyPr wrap="square" lIns="79507" tIns="39754" rIns="79507" bIns="39754" rtlCol="0">
            <a:spAutoFit/>
          </a:bodyPr>
          <a:lstStyle/>
          <a:p>
            <a:pPr algn="ctr"/>
            <a:r>
              <a:rPr lang="en-US" sz="3200" dirty="0" smtClean="0">
                <a:latin typeface="AvenirNext LT Pro Regular" panose="020B0504020202020204" pitchFamily="34" charset="0"/>
              </a:rPr>
              <a:t>Cluster L genomes are very repetitive at the end. </a:t>
            </a:r>
          </a:p>
          <a:p>
            <a:pPr algn="ctr"/>
            <a:endParaRPr lang="en-US" sz="3200" dirty="0">
              <a:latin typeface="AvenirNext LT Pro Regular" panose="020B0504020202020204" pitchFamily="34" charset="0"/>
            </a:endParaRPr>
          </a:p>
          <a:p>
            <a:pPr algn="ctr"/>
            <a:r>
              <a:rPr lang="en-US" sz="3200" dirty="0" smtClean="0">
                <a:latin typeface="AvenirNext LT Pro Regular" panose="020B0504020202020204" pitchFamily="34" charset="0"/>
              </a:rPr>
              <a:t>Repetitive regions have increased counts of specific 4-mers, contributing to the spike in TDI. </a:t>
            </a:r>
          </a:p>
        </p:txBody>
      </p:sp>
    </p:spTree>
    <p:extLst>
      <p:ext uri="{BB962C8B-B14F-4D97-AF65-F5344CB8AC3E}">
        <p14:creationId xmlns:p14="http://schemas.microsoft.com/office/powerpoint/2010/main" val="410589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56832" y="183208"/>
            <a:ext cx="8878337" cy="6491584"/>
            <a:chOff x="18027270" y="25017088"/>
            <a:chExt cx="6170610" cy="4511772"/>
          </a:xfrm>
        </p:grpSpPr>
        <p:sp>
          <p:nvSpPr>
            <p:cNvPr id="6" name="TextBox 5"/>
            <p:cNvSpPr txBox="1"/>
            <p:nvPr/>
          </p:nvSpPr>
          <p:spPr>
            <a:xfrm>
              <a:off x="18150109" y="25017088"/>
              <a:ext cx="6047771" cy="5727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9507" tIns="39754" rIns="79507" bIns="39754" rtlCol="0">
              <a:spAutoFit/>
            </a:bodyPr>
            <a:lstStyle/>
            <a:p>
              <a:r>
                <a:rPr lang="en-US" sz="3200" dirty="0" smtClean="0">
                  <a:ln w="3175">
                    <a:noFill/>
                  </a:ln>
                  <a:solidFill>
                    <a:srgbClr val="F79029"/>
                  </a:solidFill>
                  <a:latin typeface="Avenir 65" pitchFamily="50" charset="0"/>
                </a:rPr>
                <a:t>JoeDirt (L1)  </a:t>
              </a:r>
              <a:r>
                <a:rPr lang="en-US" sz="2000" dirty="0" smtClean="0">
                  <a:ln w="3175">
                    <a:noFill/>
                  </a:ln>
                  <a:latin typeface="Avenir 65" pitchFamily="50" charset="0"/>
                </a:rPr>
                <a:t>cluster of repeats at 70kb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8027270" y="25589815"/>
              <a:ext cx="6161464" cy="3939045"/>
              <a:chOff x="18027270" y="25589815"/>
              <a:chExt cx="6161464" cy="393904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5" r="93" b="98488"/>
              <a:stretch/>
            </p:blipFill>
            <p:spPr>
              <a:xfrm>
                <a:off x="18124400" y="25589815"/>
                <a:ext cx="6064334" cy="393904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8027270" y="25799865"/>
                <a:ext cx="49708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	70000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2914003" y="25799865"/>
                <a:ext cx="1253150" cy="1144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503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venirNext LT Pro UltLight" panose="020B0303020202020204" pitchFamily="34" charset="0"/>
              </a:rPr>
              <a:t>TUDs</a:t>
            </a:r>
            <a:endParaRPr lang="en-US" dirty="0">
              <a:latin typeface="AvenirNext LT Pro UltLight" panose="020B0303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5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84102" y="198353"/>
            <a:ext cx="9023797" cy="6461294"/>
            <a:chOff x="24938376" y="24995675"/>
            <a:chExt cx="6100436" cy="4368085"/>
          </a:xfrm>
        </p:grpSpPr>
        <p:sp>
          <p:nvSpPr>
            <p:cNvPr id="13" name="TextBox 12"/>
            <p:cNvSpPr txBox="1"/>
            <p:nvPr/>
          </p:nvSpPr>
          <p:spPr>
            <a:xfrm>
              <a:off x="24938376" y="24995675"/>
              <a:ext cx="5335389" cy="6586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9507" tIns="39754" rIns="79507" bIns="39754" rtlCol="0">
              <a:spAutoFit/>
            </a:bodyPr>
            <a:lstStyle/>
            <a:p>
              <a:r>
                <a:rPr lang="en-US" sz="3200" dirty="0" smtClean="0">
                  <a:ln w="3175">
                    <a:noFill/>
                  </a:ln>
                  <a:solidFill>
                    <a:srgbClr val="F79029"/>
                  </a:solidFill>
                  <a:latin typeface="Avenir 65" pitchFamily="50" charset="0"/>
                </a:rPr>
                <a:t>Archie (L2) </a:t>
              </a:r>
              <a:r>
                <a:rPr lang="en-US" sz="2000" dirty="0">
                  <a:ln w="3175">
                    <a:noFill/>
                  </a:ln>
                  <a:latin typeface="Avenir 65" pitchFamily="50" charset="0"/>
                </a:rPr>
                <a:t>cluster of repeats at </a:t>
              </a:r>
              <a:r>
                <a:rPr lang="en-US" sz="2000" dirty="0" smtClean="0">
                  <a:ln w="3175">
                    <a:noFill/>
                  </a:ln>
                  <a:latin typeface="Avenir 65" pitchFamily="50" charset="0"/>
                </a:rPr>
                <a:t>74kb and 76kb</a:t>
              </a:r>
              <a:endParaRPr lang="en-US" sz="2000" dirty="0">
                <a:ln w="3175">
                  <a:noFill/>
                </a:ln>
                <a:latin typeface="Avenir 65" pitchFamily="50" charset="0"/>
              </a:endParaRPr>
            </a:p>
            <a:p>
              <a:endParaRPr lang="en-US" sz="3200" dirty="0">
                <a:ln w="3175">
                  <a:noFill/>
                </a:ln>
                <a:solidFill>
                  <a:srgbClr val="F79029"/>
                </a:solidFill>
                <a:latin typeface="Avenir 65" pitchFamily="50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5006512" y="25589815"/>
              <a:ext cx="6032300" cy="3773945"/>
              <a:chOff x="25006512" y="25589815"/>
              <a:chExt cx="6032300" cy="3773945"/>
            </a:xfrm>
          </p:grpSpPr>
          <p:pic>
            <p:nvPicPr>
              <p:cNvPr id="15" name="Picture 10" descr="http://zlab.bu.edu/~mfrith/cgi_out/rf_pic22996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6083"/>
              <a:stretch/>
            </p:blipFill>
            <p:spPr bwMode="auto">
              <a:xfrm>
                <a:off x="25006512" y="25589815"/>
                <a:ext cx="6032300" cy="3773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5356517" y="25799865"/>
                <a:ext cx="49708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	74000</a:t>
                </a:r>
                <a:endParaRPr lang="en-US" sz="16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0291488" y="25772348"/>
                <a:ext cx="72960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76000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429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there’s probably more stuff to put here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84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950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dirty="0" smtClean="0">
                <a:latin typeface="AvenirNext LT Pro UltLight" panose="020B0303020202020204" pitchFamily="34" charset="0"/>
              </a:rPr>
              <a:t>THANKS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400" dirty="0" smtClean="0">
                <a:latin typeface="AvenirNext LT Pro UltLight" panose="020B0303020202020204" pitchFamily="34" charset="0"/>
              </a:rPr>
              <a:t>questions?</a:t>
            </a:r>
            <a:endParaRPr lang="en-US" sz="54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60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(normally, a pretty informative animation would be here)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 smtClean="0">
                <a:latin typeface="AvenirNext LT Pro UltLight" panose="020B0303020202020204" pitchFamily="34" charset="0"/>
              </a:rPr>
              <a:t>but it’s not done yet :-(</a:t>
            </a:r>
            <a:endParaRPr lang="en-US" sz="3200" dirty="0">
              <a:latin typeface="AvenirNext LT Pro UltLight" panose="020B03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0260"/>
                <a:ext cx="10515600" cy="112014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−3]</m:t>
                      </m:r>
                    </m:oMath>
                  </m:oMathPara>
                </a14:m>
                <a:endParaRPr lang="en-US" dirty="0">
                  <a:latin typeface="AvenirNext LT Pro UltLight" panose="020B0303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0260"/>
                <a:ext cx="10515600" cy="112014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0" y="4388257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>
                    <a:latin typeface="AvenirNext LT Pro UltLight" panose="020B0303020202020204" pitchFamily="34" charset="0"/>
                  </a:rPr>
                  <a:t>: genomic frequency of respective nucleotides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>
                    <a:latin typeface="AvenirNext LT Pro UltLight" panose="020B0303020202020204" pitchFamily="34" charset="0"/>
                  </a:rPr>
                  <a:t>: tetranucleotide frequency of nucleotides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>
                    <a:latin typeface="AvenirNext LT Pro UltLight" panose="020B0303020202020204" pitchFamily="34" charset="0"/>
                  </a:rPr>
                  <a:t>: length of genome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388257"/>
                <a:ext cx="6096000" cy="1338828"/>
              </a:xfrm>
              <a:prstGeom prst="rect">
                <a:avLst/>
              </a:prstGeom>
              <a:blipFill rotWithShape="0">
                <a:blip r:embed="rId3"/>
                <a:stretch>
                  <a:fillRect b="-3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3158490" y="4025161"/>
            <a:ext cx="5875020" cy="2065020"/>
            <a:chOff x="3596640" y="3665220"/>
            <a:chExt cx="4998720" cy="206502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96640" y="3665220"/>
              <a:ext cx="49987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596640" y="5730240"/>
              <a:ext cx="49987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1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</m:num>
                        <m:den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𝑒𝑥𝑝𝑒𝑐𝑡𝑒𝑑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venirNext LT Pro UltLight" panose="020B0303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0260"/>
                <a:ext cx="10515600" cy="272796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5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LT Pro UltLight" panose="020B0303020202020204" pitchFamily="34" charset="0"/>
              </a:rPr>
              <a:t>Hierarchical Clustering + Neighbor Joining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8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50820"/>
                <a:ext cx="10515600" cy="205740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</m:sub>
                                  </m:s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>
                  <a:latin typeface="AvenirNext LT Pro UltLight" panose="020B0303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50820"/>
                <a:ext cx="10515600" cy="20574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286</Words>
  <Application>Microsoft Office PowerPoint</Application>
  <PresentationFormat>Widescreen</PresentationFormat>
  <Paragraphs>50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Avenir LT Std 55 Roman</vt:lpstr>
      <vt:lpstr>Calibri</vt:lpstr>
      <vt:lpstr>AvenirNext LT Pro Regular</vt:lpstr>
      <vt:lpstr>AvenirNext LT Pro UltLight</vt:lpstr>
      <vt:lpstr>Avenir 65</vt:lpstr>
      <vt:lpstr>Arial</vt:lpstr>
      <vt:lpstr>Cambria Math</vt:lpstr>
      <vt:lpstr>Calibri Light</vt:lpstr>
      <vt:lpstr>Office Theme</vt:lpstr>
      <vt:lpstr>Tetranucleotide Usage in Mycobacteriophage Genomes </vt:lpstr>
      <vt:lpstr>Introduction + Background </vt:lpstr>
      <vt:lpstr>PowerPoint Presentation</vt:lpstr>
      <vt:lpstr>TUDs</vt:lpstr>
      <vt:lpstr>PowerPoint Presentation</vt:lpstr>
      <vt:lpstr>PowerPoint Presentation</vt:lpstr>
      <vt:lpstr>PowerPoint Presentation</vt:lpstr>
      <vt:lpstr>Hierarchical Clustering + Neighbor Joining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KNN Classifier</vt:lpstr>
      <vt:lpstr>PowerPoint Presentation</vt:lpstr>
      <vt:lpstr>Tetranucleotide Difference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Tetranucleotide Usage in Mycobacteriophage Genomes</dc:title>
  <dc:creator>Chen Ye</dc:creator>
  <cp:lastModifiedBy>Ben Siranosian</cp:lastModifiedBy>
  <cp:revision>30</cp:revision>
  <dcterms:created xsi:type="dcterms:W3CDTF">2014-06-10T13:55:12Z</dcterms:created>
  <dcterms:modified xsi:type="dcterms:W3CDTF">2014-06-10T19:26:46Z</dcterms:modified>
</cp:coreProperties>
</file>